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6" r:id="rId1"/>
  </p:sldMasterIdLst>
  <p:sldIdLst>
    <p:sldId id="267" r:id="rId2"/>
    <p:sldId id="280" r:id="rId3"/>
    <p:sldId id="265" r:id="rId4"/>
    <p:sldId id="256" r:id="rId5"/>
    <p:sldId id="266" r:id="rId6"/>
    <p:sldId id="257" r:id="rId7"/>
    <p:sldId id="258" r:id="rId8"/>
    <p:sldId id="281" r:id="rId9"/>
    <p:sldId id="259" r:id="rId10"/>
    <p:sldId id="283" r:id="rId11"/>
    <p:sldId id="260" r:id="rId12"/>
    <p:sldId id="261" r:id="rId13"/>
    <p:sldId id="268" r:id="rId14"/>
    <p:sldId id="270" r:id="rId15"/>
    <p:sldId id="269" r:id="rId16"/>
    <p:sldId id="284" r:id="rId17"/>
    <p:sldId id="274" r:id="rId18"/>
    <p:sldId id="285" r:id="rId19"/>
    <p:sldId id="263" r:id="rId20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3300"/>
    <a:srgbClr val="00FF00"/>
    <a:srgbClr val="C507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26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8841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6D88B6-E5EF-4EB2-8DD7-32CFB014CE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3B5A6A-FF78-46D0-A581-066EA33C43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1FEF27-CFAD-4D50-802C-F9FC39BFD4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9F9CD3-9003-440E-B68E-CFD0FCBF2D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F1B3A-C117-4CAE-8ECC-98348A0736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B04C85-D7F7-4760-88CA-7E121E48FE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0D62A-A84D-445D-9249-62B1A9C186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7A433-B7D5-426D-B397-957ECC04DE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E9B947-DED3-450F-BAD6-2013A0C7FE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E5DFBE-CC61-4DDD-BD68-BC4C7AE248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68B5C4-CBD6-49EF-83E4-03D09001EB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5E0CEE-3B81-4797-AFF3-BC60402FEC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E9709-165B-4873-ADC9-C6AE79AB51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87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7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7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7B89A294-064E-4A2A-8E11-922D8B3A1A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</p:sldLayoutIdLst>
  <p:transition spd="slow">
    <p:wheel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gif"/><Relationship Id="rId5" Type="http://schemas.openxmlformats.org/officeDocument/2006/relationships/image" Target="../media/image14.e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03593" y="548680"/>
            <a:ext cx="46794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БУК «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</a:rPr>
              <a:t>Тюкалинская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ЦБС»</a:t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Малиновская библиотека-филиал №12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2780928"/>
            <a:ext cx="74888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/>
              <a:t>«Здоровье сгубишь-   </a:t>
            </a:r>
          </a:p>
          <a:p>
            <a:r>
              <a:rPr lang="ru-RU" sz="4800" b="1" dirty="0"/>
              <a:t> </a:t>
            </a:r>
            <a:r>
              <a:rPr lang="ru-RU" sz="4800" b="1" dirty="0" smtClean="0"/>
              <a:t>         новое не купишь»</a:t>
            </a:r>
            <a:endParaRPr lang="ru-RU" sz="48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576790" y="5517232"/>
            <a:ext cx="42017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Автор работы: Яковлева Ольга</a:t>
            </a: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Викторовна, заведующая библиотеки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7787" y="1412776"/>
            <a:ext cx="4086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Когда, кем и откуда был впервые завезён табак в Европу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XVI веке испанцами из Аме­рики.</a:t>
            </a:r>
          </a:p>
          <a:p>
            <a:pPr algn="just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б.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XVII веке китайцами.</a:t>
            </a:r>
          </a:p>
          <a:p>
            <a:pPr algn="just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XVIII веке англичанами из Индии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15616" y="548680"/>
            <a:ext cx="66967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Антитабачная викторина</a:t>
            </a:r>
            <a:endParaRPr lang="ru-RU" sz="36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2845367"/>
            <a:ext cx="4109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2.Существуют ли сигареты, которые не приносят </a:t>
            </a:r>
          </a:p>
          <a:p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а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. Сигареты с фильтром.</a:t>
            </a:r>
          </a:p>
          <a:p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б.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Сигареты с низким содержа­нием никотина.</a:t>
            </a:r>
          </a:p>
          <a:p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в.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Нет.</a:t>
            </a:r>
            <a:endParaRPr lang="ru-RU" sz="1600" b="0" i="0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440708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3. Сколько веществ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содержится в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</a:rPr>
              <a:t> табачном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дыме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а.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20-30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.</a:t>
            </a:r>
            <a:b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б.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200-300.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в.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Свыше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300.</a:t>
            </a:r>
            <a:endParaRPr lang="ru-RU" b="0" i="0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476027" y="141277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4.Какие </a:t>
            </a:r>
            <a:r>
              <a:rPr lang="ru-RU" b="1" dirty="0">
                <a:solidFill>
                  <a:srgbClr val="FF3300"/>
                </a:solidFill>
                <a:latin typeface="Times New Roman" panose="02020603050405020304" pitchFamily="18" charset="0"/>
              </a:rPr>
              <a:t>заболевания считаются наиболее связанными с курением?</a:t>
            </a:r>
            <a:endParaRPr lang="ru-RU" dirty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а.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Аллергия.</a:t>
            </a:r>
          </a:p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б.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Рак легких.</a:t>
            </a:r>
          </a:p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в.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Гастрит.</a:t>
            </a:r>
            <a:endParaRPr lang="ru-RU" b="0" i="0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463987" y="2937699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5. </a:t>
            </a:r>
            <a:r>
              <a:rPr lang="ru-RU" b="1" dirty="0">
                <a:solidFill>
                  <a:srgbClr val="FF3300"/>
                </a:solidFill>
                <a:latin typeface="Times New Roman" panose="02020603050405020304" pitchFamily="18" charset="0"/>
              </a:rPr>
              <a:t>При каком царе табак появился в </a:t>
            </a:r>
            <a:r>
              <a:rPr lang="ru-RU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России</a:t>
            </a:r>
          </a:p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а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.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при Иване грозном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б.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При Петре 1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в.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При Екатерине III</a:t>
            </a:r>
            <a:endParaRPr lang="ru-RU" b="0" i="0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63987" y="440708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</a:rPr>
              <a:t>6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</a:rPr>
              <a:t>Какой русский царь ввел запрет на курение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а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.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Алексей Михайлович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б.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Пётр I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в.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Екатерина II</a:t>
            </a:r>
            <a:endParaRPr lang="ru-RU" b="0" i="0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28673" y="5976744"/>
            <a:ext cx="66631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008000"/>
                </a:solidFill>
              </a:rPr>
              <a:t>Ответы пишите на электронный адрес: </a:t>
            </a:r>
            <a:r>
              <a:rPr lang="en-US" b="1" u="sng" dirty="0" smtClean="0">
                <a:solidFill>
                  <a:srgbClr val="008000"/>
                </a:solidFill>
              </a:rPr>
              <a:t>biblio-201@inbox.ru</a:t>
            </a:r>
          </a:p>
          <a:p>
            <a:pPr algn="ctr"/>
            <a:r>
              <a:rPr lang="ru-RU" dirty="0">
                <a:solidFill>
                  <a:srgbClr val="008000"/>
                </a:solidFill>
              </a:rPr>
              <a:t>и</a:t>
            </a:r>
            <a:r>
              <a:rPr lang="ru-RU" dirty="0" smtClean="0">
                <a:solidFill>
                  <a:srgbClr val="008000"/>
                </a:solidFill>
              </a:rPr>
              <a:t>ли в комментариях</a:t>
            </a:r>
            <a:endParaRPr lang="ru-RU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601021"/>
      </p:ext>
    </p:extLst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8229600" cy="771525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/>
              <a:t>Все пороки от безделья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268760"/>
            <a:ext cx="4624360" cy="4968551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defRPr/>
            </a:pPr>
            <a:r>
              <a:rPr lang="ru-RU" sz="2000" dirty="0" smtClean="0"/>
              <a:t>У женщин алкоголизм приобретает хроническую форму намного быстрее, чем у мужчин.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ru-RU" sz="2000" dirty="0" smtClean="0"/>
              <a:t> </a:t>
            </a:r>
          </a:p>
          <a:p>
            <a:pPr algn="just" eaLnBrk="1" hangingPunct="1">
              <a:lnSpc>
                <a:spcPct val="80000"/>
              </a:lnSpc>
              <a:defRPr/>
            </a:pPr>
            <a:r>
              <a:rPr lang="ru-RU" sz="2000" dirty="0" smtClean="0"/>
              <a:t>Алкоголизм приводит к преждевременному старению всего организма.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ru-RU" sz="2000" dirty="0" smtClean="0"/>
          </a:p>
          <a:p>
            <a:pPr algn="just" eaLnBrk="1" hangingPunct="1">
              <a:lnSpc>
                <a:spcPct val="80000"/>
              </a:lnSpc>
              <a:defRPr/>
            </a:pPr>
            <a:r>
              <a:rPr lang="ru-RU" sz="2000" dirty="0" smtClean="0"/>
              <a:t>Алкоголизм вызывает постоянную тревогу и страх, депрессию .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ru-RU" sz="20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ru-RU" sz="2000" dirty="0" smtClean="0"/>
              <a:t>У 94% пьющих  родителей дети страдают психическими расстройствами или  становятся алкоголиками                                                     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sz="2800" dirty="0" smtClean="0"/>
          </a:p>
        </p:txBody>
      </p:sp>
      <p:pic>
        <p:nvPicPr>
          <p:cNvPr id="147460" name="Picture 4" descr="mous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7455" y="4939060"/>
            <a:ext cx="1368425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https://www.boston-ac.com/wp-content/uploads/28_8.27.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772816"/>
            <a:ext cx="3048211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47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147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147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000"/>
                                        <p:tgtEl>
                                          <p:spTgt spid="147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000"/>
                                        <p:tgtEl>
                                          <p:spTgt spid="147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2000"/>
                                        <p:tgtEl>
                                          <p:spTgt spid="147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58" grpId="0"/>
      <p:bldP spid="14745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0"/>
            <a:ext cx="8229600" cy="771525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/>
              <a:t>Наркомания – болезнь 21 века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836613"/>
            <a:ext cx="4038600" cy="3671887"/>
          </a:xfrm>
        </p:spPr>
        <p:txBody>
          <a:bodyPr/>
          <a:lstStyle/>
          <a:p>
            <a:pPr eaLnBrk="1" hangingPunct="1">
              <a:defRPr/>
            </a:pPr>
            <a:r>
              <a:rPr lang="ru-RU" smtClean="0"/>
              <a:t>С момента возникновения наркозависимости человек проживает не более 3-4 лет.</a:t>
            </a:r>
          </a:p>
          <a:p>
            <a:pPr eaLnBrk="1" hangingPunct="1">
              <a:defRPr/>
            </a:pPr>
            <a:r>
              <a:rPr lang="ru-RU" smtClean="0"/>
              <a:t>В нашей стране около 7 млн. наркоманов</a:t>
            </a:r>
          </a:p>
        </p:txBody>
      </p:sp>
      <p:pic>
        <p:nvPicPr>
          <p:cNvPr id="10246" name="Picture 7" descr="007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765175"/>
            <a:ext cx="4205288" cy="303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1" y="3836538"/>
            <a:ext cx="4205288" cy="30015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4553422"/>
            <a:ext cx="3227673" cy="2143522"/>
          </a:xfrm>
          <a:prstGeom prst="rect">
            <a:avLst/>
          </a:prstGeom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48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2" grpId="0"/>
      <p:bldP spid="14848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7638" r="4609" b="7807"/>
          <a:stretch/>
        </p:blipFill>
        <p:spPr>
          <a:xfrm>
            <a:off x="-5784" y="0"/>
            <a:ext cx="9172296" cy="6858000"/>
          </a:xfrm>
          <a:prstGeom prst="rect">
            <a:avLst/>
          </a:prstGeom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7"/>
            <a:ext cx="9143999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296627"/>
      </p:ext>
    </p:extLst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vpk-wyksa.nnov.eduru.ru/media/2019/06/03/1262220423/Ya_vy_birayu_zhiz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393643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b="2604"/>
          <a:stretch/>
        </p:blipFill>
        <p:spPr>
          <a:xfrm>
            <a:off x="5004048" y="116632"/>
            <a:ext cx="3943084" cy="2880319"/>
          </a:xfrm>
          <a:prstGeom prst="rect">
            <a:avLst/>
          </a:prstGeom>
        </p:spPr>
      </p:pic>
      <p:pic>
        <p:nvPicPr>
          <p:cNvPr id="2056" name="Picture 8" descr="https://cf2.ppt-online.org/files2/slide/l/LFkocSi7bn6eT0KtWGyzO15v8aswZp3XACVHrUdED/slide-2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142" y="3284984"/>
            <a:ext cx="4546998" cy="340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 bwMode="auto">
          <a:xfrm>
            <a:off x="2053142" y="5733256"/>
            <a:ext cx="4546998" cy="95753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</a:rPr>
              <a:t>Ставьте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</a:rPr>
              <a:t>смайлики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комментариях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8104" y="5842441"/>
            <a:ext cx="792088" cy="718531"/>
          </a:xfrm>
          <a:prstGeom prst="rect">
            <a:avLst/>
          </a:prstGeom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1124744"/>
            <a:ext cx="6408712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Open Sans"/>
              </a:rPr>
              <a:t>СПИСОК ЛИТЕРАТУРЫ. </a:t>
            </a:r>
            <a:endParaRPr lang="ru-RU" sz="2800" b="1" dirty="0" smtClean="0">
              <a:solidFill>
                <a:srgbClr val="FF0000"/>
              </a:solidFill>
              <a:latin typeface="Open Sans"/>
            </a:endParaRPr>
          </a:p>
          <a:p>
            <a:endParaRPr lang="ru-RU" dirty="0" smtClean="0">
              <a:solidFill>
                <a:schemeClr val="tx2">
                  <a:lumMod val="75000"/>
                </a:schemeClr>
              </a:solidFill>
              <a:latin typeface="Open Sans"/>
            </a:endParaRP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Open Sans"/>
              </a:rPr>
              <a:t>*www.trezvo-sila.ru </a:t>
            </a: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Open Sans"/>
              </a:rPr>
              <a:t/>
            </a:r>
            <a:br>
              <a:rPr lang="ru-RU" dirty="0" smtClean="0">
                <a:solidFill>
                  <a:schemeClr val="tx2">
                    <a:lumMod val="75000"/>
                  </a:schemeClr>
                </a:solidFill>
                <a:latin typeface="Open Sans"/>
              </a:rPr>
            </a:b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Open Sans"/>
              </a:rPr>
              <a:t>*www.nosmoking18.ru</a:t>
            </a: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Open Sans"/>
              </a:rPr>
              <a:t/>
            </a:r>
            <a:br>
              <a:rPr lang="ru-RU" dirty="0" smtClean="0">
                <a:solidFill>
                  <a:schemeClr val="tx2">
                    <a:lumMod val="75000"/>
                  </a:schemeClr>
                </a:solidFill>
                <a:latin typeface="Open Sans"/>
              </a:rPr>
            </a:b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Open Sans"/>
              </a:rPr>
              <a:t>*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Open Sans"/>
              </a:rPr>
              <a:t>www.nsportal.ru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Open Sans"/>
              </a:rPr>
              <a:t>www.takzdorovo.ru</a:t>
            </a:r>
          </a:p>
          <a:p>
            <a:endParaRPr lang="ru-RU" dirty="0" smtClean="0">
              <a:solidFill>
                <a:schemeClr val="tx2">
                  <a:lumMod val="75000"/>
                </a:schemeClr>
              </a:solidFill>
              <a:latin typeface="Open Sans"/>
            </a:endParaRPr>
          </a:p>
          <a:p>
            <a:pPr algn="just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Open Sans"/>
              </a:rPr>
              <a:t>*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Open Sans"/>
              </a:rPr>
              <a:t>https://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Open Sans"/>
              </a:rPr>
              <a:t>infourok.ru/prezentaciya-zdorove-sgubish-novoe-ne-kupish-3497533.html</a:t>
            </a:r>
            <a:endParaRPr lang="ru-RU" dirty="0" smtClean="0">
              <a:solidFill>
                <a:schemeClr val="tx2">
                  <a:lumMod val="75000"/>
                </a:schemeClr>
              </a:solidFill>
              <a:latin typeface="Open Sans"/>
            </a:endParaRPr>
          </a:p>
          <a:p>
            <a:pPr algn="just"/>
            <a:endParaRPr lang="ru-RU" dirty="0" smtClean="0">
              <a:solidFill>
                <a:schemeClr val="tx2">
                  <a:lumMod val="75000"/>
                </a:schemeClr>
              </a:solidFill>
              <a:latin typeface="Open Sans"/>
            </a:endParaRPr>
          </a:p>
          <a:p>
            <a:pPr algn="just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Open Sans"/>
              </a:rPr>
              <a:t>*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Open Sans"/>
              </a:rPr>
              <a:t>https://infourok.ru/zdoroviy-obraz-zhizni-chelovek-visshee-tvorenie-prirodi-no-dlya-togo-chtobi-naslazhdatsya-eyo-sokrovischami-on-dolzhen-po-krayne-1703751.html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63712"/>
      </p:ext>
    </p:extLst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2195513" y="3213100"/>
            <a:ext cx="43211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ru-RU">
              <a:latin typeface="Tahoma" pitchFamily="34" charset="0"/>
            </a:endParaRPr>
          </a:p>
        </p:txBody>
      </p:sp>
      <p:sp>
        <p:nvSpPr>
          <p:cNvPr id="23558" name="WordArt 6"/>
          <p:cNvSpPr>
            <a:spLocks noChangeArrowheads="1" noChangeShapeType="1" noTextEdit="1"/>
          </p:cNvSpPr>
          <p:nvPr/>
        </p:nvSpPr>
        <p:spPr bwMode="auto">
          <a:xfrm>
            <a:off x="900113" y="333375"/>
            <a:ext cx="6913562" cy="28797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Будьте  здоровы</a:t>
            </a: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1403350" y="4076700"/>
            <a:ext cx="60483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ru-RU">
              <a:latin typeface="Tahoma" pitchFamily="34" charset="0"/>
            </a:endParaRPr>
          </a:p>
        </p:txBody>
      </p:sp>
      <p:sp>
        <p:nvSpPr>
          <p:cNvPr id="23560" name="WordArt 8"/>
          <p:cNvSpPr>
            <a:spLocks noChangeArrowheads="1" noChangeShapeType="1" noTextEdit="1"/>
          </p:cNvSpPr>
          <p:nvPr/>
        </p:nvSpPr>
        <p:spPr bwMode="auto">
          <a:xfrm>
            <a:off x="755650" y="3141663"/>
            <a:ext cx="7345363" cy="172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Спасибо за внимание</a:t>
            </a: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836712"/>
            <a:ext cx="6750496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tx2">
                    <a:lumMod val="75000"/>
                  </a:schemeClr>
                </a:solidFill>
              </a:rPr>
              <a:t>ЗДРАВСТВУЙТЕ!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ru-RU" sz="32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ru-RU" sz="32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Люди </a:t>
            </a:r>
            <a:r>
              <a:rPr lang="ru-RU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часто говорят друг другу это хорошее, доброе слово при встрече. Они желают друг другу здоровья. Вот и </a:t>
            </a:r>
            <a:r>
              <a:rPr lang="ru-RU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я говорю </a:t>
            </a:r>
            <a:r>
              <a:rPr lang="ru-RU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Вам: 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«Здравствуйте!»</a:t>
            </a:r>
          </a:p>
        </p:txBody>
      </p:sp>
    </p:spTree>
    <p:extLst>
      <p:ext uri="{BB962C8B-B14F-4D97-AF65-F5344CB8AC3E}">
        <p14:creationId xmlns:p14="http://schemas.microsoft.com/office/powerpoint/2010/main" val="3076663692"/>
      </p:ext>
    </p:extLst>
  </p:cSld>
  <p:clrMapOvr>
    <a:masterClrMapping/>
  </p:clrMapOvr>
  <p:transition spd="slow">
    <p:wheel/>
    <p:sndAc>
      <p:stSnd>
        <p:snd r:embed="rId2" name="Etalon - О здоровом образе жизни (минус) (online-audio-converter.com)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	</a:t>
            </a:r>
          </a:p>
        </p:txBody>
      </p:sp>
      <p:sp>
        <p:nvSpPr>
          <p:cNvPr id="165893" name="WordArt 5"/>
          <p:cNvSpPr>
            <a:spLocks noChangeArrowheads="1" noChangeShapeType="1" noTextEdit="1"/>
          </p:cNvSpPr>
          <p:nvPr/>
        </p:nvSpPr>
        <p:spPr bwMode="auto">
          <a:xfrm>
            <a:off x="3336849" y="2277275"/>
            <a:ext cx="4835551" cy="1536514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ru-RU" sz="3600" kern="10" spc="-36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З д о р о в ы й    о б р а з</a:t>
            </a:r>
            <a:endParaRPr lang="ru-RU" sz="3600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Impact"/>
            </a:endParaRPr>
          </a:p>
          <a:p>
            <a:pPr algn="ctr"/>
            <a:r>
              <a:rPr lang="ru-RU" sz="3600" kern="10" spc="-36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ж  и  з  н  и</a:t>
            </a:r>
            <a:endParaRPr lang="ru-RU" sz="3600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Impact"/>
            </a:endParaRPr>
          </a:p>
        </p:txBody>
      </p:sp>
      <p:pic>
        <p:nvPicPr>
          <p:cNvPr id="165894" name="Picture 6" descr="000803_1055_5842_vnvv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4300" y="4365104"/>
            <a:ext cx="1295771" cy="2054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5" name="Picture 7" descr="000803_1055_6420_vnvv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53364">
            <a:off x="6874374" y="4168503"/>
            <a:ext cx="1678746" cy="2270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6" name="Picture 8" descr="000803_1069_5279_vnvv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9089" y="2204864"/>
            <a:ext cx="1300584" cy="2336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7" name="Picture 9" descr="000803_1069_5353_vnvv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189" y="4687886"/>
            <a:ext cx="1296516" cy="1962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611189" y="217661"/>
            <a:ext cx="821372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Здоровый образ жизни является предпосылкой для развития разных сторон жизнедеятельности человека, достижения им активного долголетия и полноценного выполнения социальных функций, для активного участия в трудовой, общественной, семейно-бытовой, досуговой формах жизнедеятельности.</a:t>
            </a: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65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65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000"/>
                                        <p:tgtEl>
                                          <p:spTgt spid="165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165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65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65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89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0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915988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/>
              <a:t>Береги здоровье смолоду</a:t>
            </a:r>
          </a:p>
        </p:txBody>
      </p:sp>
      <p:sp>
        <p:nvSpPr>
          <p:cNvPr id="132101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683568" y="1052736"/>
            <a:ext cx="7632848" cy="4824536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2400" dirty="0" smtClean="0"/>
              <a:t>Согласно официальному определению Всемирной Организации Здравоохранения,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2400" b="1" dirty="0" smtClean="0">
                <a:solidFill>
                  <a:srgbClr val="C5070C"/>
                </a:solidFill>
              </a:rPr>
              <a:t>здоровье - это физическое, психическое и социальное благополучие</a:t>
            </a:r>
            <a:r>
              <a:rPr lang="ru-RU" sz="2400" dirty="0" smtClean="0">
                <a:solidFill>
                  <a:srgbClr val="C5070C"/>
                </a:solidFill>
              </a:rPr>
              <a:t>. 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endParaRPr lang="ru-RU" sz="2400" dirty="0" smtClean="0">
              <a:solidFill>
                <a:srgbClr val="C5070C"/>
              </a:solidFill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ru-RU" sz="2400" dirty="0" smtClean="0">
              <a:solidFill>
                <a:srgbClr val="C5070C"/>
              </a:solidFill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ru-RU" i="1" dirty="0" smtClean="0">
                <a:latin typeface="Monotype Corsiva" panose="03010101010201010101" pitchFamily="66" charset="0"/>
              </a:rPr>
              <a:t> </a:t>
            </a:r>
            <a:r>
              <a:rPr lang="ru-RU" sz="2400" b="1" i="1" dirty="0" smtClean="0">
                <a:effectLst/>
                <a:latin typeface="Monotype Corsiva" panose="03010101010201010101" pitchFamily="66" charset="0"/>
              </a:rPr>
              <a:t>Здоровье - это бесценное достояние не только каждого человека, но и всего общества. При встречах, расставаниях с близкими и дорогими людьми мы желаем им доброго и крепкого здоровья, так как это - основное условие и залог полноценной и счастливой жизни. 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sz="1800" dirty="0" smtClean="0"/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32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32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00" grpId="0"/>
      <p:bldP spid="13210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28184" y="548680"/>
            <a:ext cx="252028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КОМПОНЕНТЫ ЗДОРОВОГО ОБРАЗА ЖИЗНИ </a:t>
            </a:r>
            <a:endParaRPr lang="ru-RU" b="1" dirty="0" smtClean="0"/>
          </a:p>
          <a:p>
            <a:pPr algn="ctr"/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*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Гигиена </a:t>
            </a:r>
          </a:p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*Физкультура *Закаливание *Правильное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питание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*Сон </a:t>
            </a:r>
          </a:p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*Семья </a:t>
            </a:r>
          </a:p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*Прогулки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на свежем воздухе –ЗАЛОГ ЗДОРОВЬЯ!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2267744" cy="17008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714" y="404664"/>
            <a:ext cx="3392004" cy="15657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75" y="2051489"/>
            <a:ext cx="3200355" cy="1800200"/>
          </a:xfrm>
          <a:prstGeom prst="rect">
            <a:avLst/>
          </a:prstGeom>
        </p:spPr>
      </p:pic>
      <p:pic>
        <p:nvPicPr>
          <p:cNvPr id="2050" name="Picture 2" descr="https://pulse19.ru/wp-content/uploads/2019/09/sbalansirovannoe-pitanie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173" y="2195505"/>
            <a:ext cx="2667551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l="19739" t="35890"/>
          <a:stretch/>
        </p:blipFill>
        <p:spPr>
          <a:xfrm>
            <a:off x="104875" y="4085738"/>
            <a:ext cx="2854032" cy="17097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4055" y="3932736"/>
            <a:ext cx="2933663" cy="20168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/>
          <a:srcRect l="22205" t="25471" r="18610" b="13152"/>
          <a:stretch/>
        </p:blipFill>
        <p:spPr>
          <a:xfrm>
            <a:off x="6156176" y="4386226"/>
            <a:ext cx="2592288" cy="2016224"/>
          </a:xfrm>
          <a:prstGeom prst="rect">
            <a:avLst/>
          </a:prstGeom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5" descr="Etik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6092825" y="1412776"/>
            <a:ext cx="2884488" cy="3168749"/>
          </a:xfrm>
        </p:spPr>
      </p:pic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smtClean="0"/>
              <a:t>Здоровье – это то, что мы мало ценим, но за что дороже платим.</a:t>
            </a:r>
          </a:p>
        </p:txBody>
      </p:sp>
      <p:sp>
        <p:nvSpPr>
          <p:cNvPr id="141316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1619672" y="1916832"/>
            <a:ext cx="3779837" cy="47625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sz="2000" dirty="0" smtClean="0"/>
              <a:t>Максимальная продолжительность просмотра телепередач:</a:t>
            </a:r>
          </a:p>
          <a:p>
            <a:pPr eaLnBrk="1" hangingPunct="1">
              <a:buFontTx/>
              <a:buChar char="-"/>
              <a:defRPr/>
            </a:pPr>
            <a:r>
              <a:rPr lang="ru-RU" sz="2000" dirty="0" smtClean="0"/>
              <a:t>Для дошкольников и младших школьников – 1 час,</a:t>
            </a:r>
          </a:p>
          <a:p>
            <a:pPr eaLnBrk="1" hangingPunct="1">
              <a:buFontTx/>
              <a:buChar char="-"/>
              <a:defRPr/>
            </a:pPr>
            <a:r>
              <a:rPr lang="ru-RU" sz="2000" dirty="0" smtClean="0"/>
              <a:t>Для школьников среднего возраста – 1,5 часа,</a:t>
            </a:r>
          </a:p>
          <a:p>
            <a:pPr eaLnBrk="1" hangingPunct="1">
              <a:buFontTx/>
              <a:buChar char="-"/>
              <a:defRPr/>
            </a:pPr>
            <a:r>
              <a:rPr lang="ru-RU" sz="2000" dirty="0" smtClean="0"/>
              <a:t>Для старшего возраста -2часа.</a:t>
            </a:r>
          </a:p>
          <a:p>
            <a:pPr eaLnBrk="1" hangingPunct="1">
              <a:buFontTx/>
              <a:buNone/>
              <a:defRPr/>
            </a:pPr>
            <a:r>
              <a:rPr lang="ru-RU" sz="2000" dirty="0" smtClean="0"/>
              <a:t> Просмотр может быть не более 2-3 раз в неделю.</a:t>
            </a: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30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" presetClass="emph" presetSubtype="1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1" dur="indefinite"/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4" grpId="0"/>
      <p:bldP spid="1413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4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smtClean="0"/>
              <a:t>Здоровье сгубишь – новое не купишь</a:t>
            </a:r>
          </a:p>
        </p:txBody>
      </p:sp>
      <p:pic>
        <p:nvPicPr>
          <p:cNvPr id="1028" name="Picture 9" descr="4"/>
          <p:cNvPicPr>
            <a:picLocks noGrp="1" noChangeAspect="1" noChangeArrowheads="1" noCrop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84213" y="5229225"/>
            <a:ext cx="1143000" cy="1079500"/>
          </a:xfrm>
          <a:noFill/>
        </p:spPr>
      </p:pic>
      <p:graphicFrame>
        <p:nvGraphicFramePr>
          <p:cNvPr id="1026" name="Object 10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39750" y="2276475"/>
          <a:ext cx="4038600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Диаграмма" r:id="rId4" imgW="4038582" imgH="1981249" progId="MSGraph.Chart.8">
                  <p:embed followColorScheme="full"/>
                </p:oleObj>
              </mc:Choice>
              <mc:Fallback>
                <p:oleObj name="Диаграмма" r:id="rId4" imgW="4038582" imgH="1981249" progId="MSGraph.Chart.8">
                  <p:embed followColorScheme="full"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2276475"/>
                        <a:ext cx="4038600" cy="1981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371" name="Rectangle 11"/>
          <p:cNvSpPr>
            <a:spLocks noGrp="1" noChangeArrowheads="1"/>
          </p:cNvSpPr>
          <p:nvPr>
            <p:ph type="body" sz="half" idx="3"/>
          </p:nvPr>
        </p:nvSpPr>
        <p:spPr>
          <a:xfrm>
            <a:off x="4648200" y="1484313"/>
            <a:ext cx="4038600" cy="4611687"/>
          </a:xfrm>
        </p:spPr>
        <p:txBody>
          <a:bodyPr/>
          <a:lstStyle/>
          <a:p>
            <a:pPr eaLnBrk="1" hangingPunct="1">
              <a:buFontTx/>
              <a:buChar char="-"/>
              <a:defRPr/>
            </a:pPr>
            <a:r>
              <a:rPr lang="ru-RU" sz="2000" smtClean="0"/>
              <a:t>ограничение подвижности приводит к снижению и нарушению жизненно важных функций.</a:t>
            </a:r>
          </a:p>
          <a:p>
            <a:pPr eaLnBrk="1" hangingPunct="1">
              <a:buFontTx/>
              <a:buChar char="-"/>
              <a:defRPr/>
            </a:pPr>
            <a:r>
              <a:rPr lang="ru-RU" sz="2000" smtClean="0"/>
              <a:t>Детскому организму необходимо от 6 до 13 тысяч движений в день.</a:t>
            </a:r>
          </a:p>
          <a:p>
            <a:pPr eaLnBrk="1" hangingPunct="1">
              <a:buFontTx/>
              <a:buChar char="-"/>
              <a:defRPr/>
            </a:pPr>
            <a:r>
              <a:rPr lang="ru-RU" sz="2000" smtClean="0"/>
              <a:t>У малоподвижных детей очень слабые мышцы.</a:t>
            </a:r>
          </a:p>
          <a:p>
            <a:pPr eaLnBrk="1" hangingPunct="1">
              <a:buFontTx/>
              <a:buChar char="-"/>
              <a:defRPr/>
            </a:pPr>
            <a:r>
              <a:rPr lang="ru-RU" sz="2000" smtClean="0"/>
              <a:t>В целях профилактики заболеваний  большое значение имеет 1,5-2 часовое пребывание на открытом воздухе.</a:t>
            </a:r>
          </a:p>
        </p:txBody>
      </p:sp>
      <p:sp>
        <p:nvSpPr>
          <p:cNvPr id="1030" name="AutoShape 13"/>
          <p:cNvSpPr>
            <a:spLocks noChangeArrowheads="1"/>
          </p:cNvSpPr>
          <p:nvPr/>
        </p:nvSpPr>
        <p:spPr bwMode="auto">
          <a:xfrm>
            <a:off x="1403350" y="4437063"/>
            <a:ext cx="2736850" cy="719137"/>
          </a:xfrm>
          <a:prstGeom prst="cloudCallout">
            <a:avLst>
              <a:gd name="adj1" fmla="val -42634"/>
              <a:gd name="adj2" fmla="val 51764"/>
            </a:avLst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endParaRPr lang="ru-RU">
              <a:latin typeface="Tahoma" pitchFamily="34" charset="0"/>
            </a:endParaRPr>
          </a:p>
        </p:txBody>
      </p:sp>
      <p:sp>
        <p:nvSpPr>
          <p:cNvPr id="1031" name="Text Box 14"/>
          <p:cNvSpPr txBox="1">
            <a:spLocks noChangeArrowheads="1"/>
          </p:cNvSpPr>
          <p:nvPr/>
        </p:nvSpPr>
        <p:spPr bwMode="auto">
          <a:xfrm>
            <a:off x="1835150" y="4437063"/>
            <a:ext cx="18002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>
                <a:latin typeface="Tahoma" pitchFamily="34" charset="0"/>
              </a:rPr>
              <a:t>Слабеет тело без дела.</a:t>
            </a:r>
          </a:p>
        </p:txBody>
      </p:sp>
      <p:pic>
        <p:nvPicPr>
          <p:cNvPr id="1032" name="Picture 16" descr="b2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19475" y="5445125"/>
            <a:ext cx="10858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18" descr="24 16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5288" y="1628775"/>
            <a:ext cx="3322637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143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" presetClass="emph" presetSubtype="1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143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3" dur="indefinite"/>
                                        <p:tgtEl>
                                          <p:spTgt spid="143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143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" presetClass="emph" presetSubtype="1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7" dur="indefinite"/>
                                        <p:tgtEl>
                                          <p:spTgt spid="143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143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9" dur="indefinite"/>
                                        <p:tgtEl>
                                          <p:spTgt spid="143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mph" presetSubtype="1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2" dur="indefinite"/>
                                        <p:tgtEl>
                                          <p:spTgt spid="143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143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24" dur="indefinite"/>
                                        <p:tgtEl>
                                          <p:spTgt spid="143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" presetClass="emph" presetSubtype="1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7" dur="indefinite"/>
                                        <p:tgtEl>
                                          <p:spTgt spid="143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28" dur="indefinite"/>
                                        <p:tgtEl>
                                          <p:spTgt spid="143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29" dur="indefinite"/>
                                        <p:tgtEl>
                                          <p:spTgt spid="143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4" grpId="0"/>
      <p:bldP spid="14337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868144" y="980728"/>
            <a:ext cx="288032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ОТРИЦАТЕЛЬНЫЕ ФАКТОРЫ ДЛЯ ЗДОРОВЬЯ </a:t>
            </a:r>
            <a:r>
              <a:rPr lang="ru-RU" b="1" dirty="0" smtClean="0"/>
              <a:t>ЧЕЛОВЕКА</a:t>
            </a:r>
          </a:p>
          <a:p>
            <a:pPr algn="ctr"/>
            <a:endParaRPr lang="ru-RU" b="1" dirty="0" smtClean="0"/>
          </a:p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*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КУРЕНИЕ </a:t>
            </a:r>
          </a:p>
          <a:p>
            <a:endParaRPr lang="ru-RU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*АЛКОГОЛЬ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*НАРКОТИКИ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*ТАКСИКОМАНИЯ </a:t>
            </a:r>
          </a:p>
          <a:p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*НЕСОБЛЮДЕНИЕ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ГИГИЕНЫ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5129" t="20434" r="7692"/>
          <a:stretch/>
        </p:blipFill>
        <p:spPr>
          <a:xfrm>
            <a:off x="251520" y="1124744"/>
            <a:ext cx="5380204" cy="400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163995"/>
      </p:ext>
    </p:extLst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09160" cy="915987"/>
          </a:xfrm>
        </p:spPr>
        <p:txBody>
          <a:bodyPr/>
          <a:lstStyle/>
          <a:p>
            <a:pPr algn="l" eaLnBrk="1" hangingPunct="1">
              <a:defRPr/>
            </a:pPr>
            <a:r>
              <a:rPr lang="ru-RU" sz="3600" dirty="0" smtClean="0"/>
              <a:t>Кто курит табак, тот  сам себе враг:</a:t>
            </a:r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96975"/>
            <a:ext cx="5868144" cy="3240088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2800" dirty="0" smtClean="0"/>
              <a:t>Курение родителей повышает риск  того, что ребенок заболеет астмой, сердечно-сосудистыми заболеваниями, заболеваниями органов дыхания.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800" dirty="0" smtClean="0"/>
              <a:t>Курение родителей повышает риск того, что их ребенок начнет курить в юном возрасте.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800" dirty="0" smtClean="0"/>
              <a:t>Продолжительность жизни у курящих сокращается примерно на 8 лет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595" t="5594" r="6284" b="4887"/>
          <a:stretch/>
        </p:blipFill>
        <p:spPr>
          <a:xfrm>
            <a:off x="5436096" y="1104900"/>
            <a:ext cx="3591399" cy="27363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0317" t="22973" r="33197" b="27027"/>
          <a:stretch/>
        </p:blipFill>
        <p:spPr>
          <a:xfrm>
            <a:off x="6228184" y="4085745"/>
            <a:ext cx="2376264" cy="2442271"/>
          </a:xfrm>
          <a:prstGeom prst="rect">
            <a:avLst/>
          </a:prstGeom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6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146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146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000"/>
                                        <p:tgtEl>
                                          <p:spTgt spid="146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34" grpId="0"/>
      <p:bldP spid="146435" grpId="0" build="p"/>
    </p:bldLst>
  </p:timing>
</p:sld>
</file>

<file path=ppt/theme/theme1.xml><?xml version="1.0" encoding="utf-8"?>
<a:theme xmlns:a="http://schemas.openxmlformats.org/drawingml/2006/main" name="Текстура">
  <a:themeElements>
    <a:clrScheme name="Текстура 13">
      <a:dk1>
        <a:srgbClr val="990099"/>
      </a:dk1>
      <a:lt1>
        <a:srgbClr val="EE96CA"/>
      </a:lt1>
      <a:dk2>
        <a:srgbClr val="2D02CA"/>
      </a:dk2>
      <a:lt2>
        <a:srgbClr val="003366"/>
      </a:lt2>
      <a:accent1>
        <a:srgbClr val="009999"/>
      </a:accent1>
      <a:accent2>
        <a:srgbClr val="336699"/>
      </a:accent2>
      <a:accent3>
        <a:srgbClr val="F5C9E1"/>
      </a:accent3>
      <a:accent4>
        <a:srgbClr val="820082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Текстура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9">
        <a:dk1>
          <a:srgbClr val="003366"/>
        </a:dk1>
        <a:lt1>
          <a:srgbClr val="FFFFFF"/>
        </a:lt1>
        <a:dk2>
          <a:srgbClr val="EE96CA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F5C9E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10">
        <a:dk1>
          <a:srgbClr val="D60093"/>
        </a:dk1>
        <a:lt1>
          <a:srgbClr val="EE96CA"/>
        </a:lt1>
        <a:dk2>
          <a:srgbClr val="E5FFFF"/>
        </a:dk2>
        <a:lt2>
          <a:srgbClr val="003366"/>
        </a:lt2>
        <a:accent1>
          <a:srgbClr val="009999"/>
        </a:accent1>
        <a:accent2>
          <a:srgbClr val="336699"/>
        </a:accent2>
        <a:accent3>
          <a:srgbClr val="F5C9E1"/>
        </a:accent3>
        <a:accent4>
          <a:srgbClr val="B7007D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11">
        <a:dk1>
          <a:srgbClr val="CC0099"/>
        </a:dk1>
        <a:lt1>
          <a:srgbClr val="EE96CA"/>
        </a:lt1>
        <a:dk2>
          <a:srgbClr val="E5FFFF"/>
        </a:dk2>
        <a:lt2>
          <a:srgbClr val="003366"/>
        </a:lt2>
        <a:accent1>
          <a:srgbClr val="009999"/>
        </a:accent1>
        <a:accent2>
          <a:srgbClr val="336699"/>
        </a:accent2>
        <a:accent3>
          <a:srgbClr val="F5C9E1"/>
        </a:accent3>
        <a:accent4>
          <a:srgbClr val="AE0082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12">
        <a:dk1>
          <a:srgbClr val="990099"/>
        </a:dk1>
        <a:lt1>
          <a:srgbClr val="EE96CA"/>
        </a:lt1>
        <a:dk2>
          <a:srgbClr val="E5FFFF"/>
        </a:dk2>
        <a:lt2>
          <a:srgbClr val="003366"/>
        </a:lt2>
        <a:accent1>
          <a:srgbClr val="009999"/>
        </a:accent1>
        <a:accent2>
          <a:srgbClr val="336699"/>
        </a:accent2>
        <a:accent3>
          <a:srgbClr val="F5C9E1"/>
        </a:accent3>
        <a:accent4>
          <a:srgbClr val="820082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13">
        <a:dk1>
          <a:srgbClr val="990099"/>
        </a:dk1>
        <a:lt1>
          <a:srgbClr val="EE96CA"/>
        </a:lt1>
        <a:dk2>
          <a:srgbClr val="2D02CA"/>
        </a:dk2>
        <a:lt2>
          <a:srgbClr val="003366"/>
        </a:lt2>
        <a:accent1>
          <a:srgbClr val="009999"/>
        </a:accent1>
        <a:accent2>
          <a:srgbClr val="336699"/>
        </a:accent2>
        <a:accent3>
          <a:srgbClr val="F5C9E1"/>
        </a:accent3>
        <a:accent4>
          <a:srgbClr val="820082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680</TotalTime>
  <Words>574</Words>
  <Application>Microsoft Office PowerPoint</Application>
  <PresentationFormat>Экран (4:3)</PresentationFormat>
  <Paragraphs>101</Paragraphs>
  <Slides>19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8" baseType="lpstr">
      <vt:lpstr>Arial</vt:lpstr>
      <vt:lpstr>Impact</vt:lpstr>
      <vt:lpstr>Monotype Corsiva</vt:lpstr>
      <vt:lpstr>Open Sans</vt:lpstr>
      <vt:lpstr>Tahoma</vt:lpstr>
      <vt:lpstr>Times New Roman</vt:lpstr>
      <vt:lpstr>Wingdings</vt:lpstr>
      <vt:lpstr>Текстура</vt:lpstr>
      <vt:lpstr>Диаграмма</vt:lpstr>
      <vt:lpstr>Презентация PowerPoint</vt:lpstr>
      <vt:lpstr>Презентация PowerPoint</vt:lpstr>
      <vt:lpstr>Презентация PowerPoint</vt:lpstr>
      <vt:lpstr>Береги здоровье смолоду</vt:lpstr>
      <vt:lpstr>Презентация PowerPoint</vt:lpstr>
      <vt:lpstr>Здоровье – это то, что мы мало ценим, но за что дороже платим.</vt:lpstr>
      <vt:lpstr>Здоровье сгубишь – новое не купишь</vt:lpstr>
      <vt:lpstr>Презентация PowerPoint</vt:lpstr>
      <vt:lpstr>Кто курит табак, тот  сам себе враг:</vt:lpstr>
      <vt:lpstr>Презентация PowerPoint</vt:lpstr>
      <vt:lpstr>Все пороки от безделья</vt:lpstr>
      <vt:lpstr>Наркомания – болезнь 21 века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дом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я</dc:creator>
  <cp:lastModifiedBy>admin</cp:lastModifiedBy>
  <cp:revision>29</cp:revision>
  <cp:lastPrinted>1601-01-01T00:00:00Z</cp:lastPrinted>
  <dcterms:created xsi:type="dcterms:W3CDTF">2007-11-15T17:59:30Z</dcterms:created>
  <dcterms:modified xsi:type="dcterms:W3CDTF">2020-04-10T12:46:44Z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7</vt:i4>
  </property>
</Properties>
</file>